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0" r:id="rId2"/>
    <p:sldId id="288" r:id="rId3"/>
    <p:sldId id="279" r:id="rId4"/>
    <p:sldId id="259" r:id="rId5"/>
    <p:sldId id="292" r:id="rId6"/>
    <p:sldId id="295" r:id="rId7"/>
    <p:sldId id="294" r:id="rId8"/>
    <p:sldId id="289" r:id="rId9"/>
    <p:sldId id="261" r:id="rId10"/>
    <p:sldId id="281" r:id="rId11"/>
    <p:sldId id="285" r:id="rId12"/>
    <p:sldId id="263" r:id="rId13"/>
    <p:sldId id="283" r:id="rId14"/>
    <p:sldId id="269" r:id="rId15"/>
    <p:sldId id="273" r:id="rId16"/>
    <p:sldId id="274" r:id="rId17"/>
    <p:sldId id="270" r:id="rId18"/>
    <p:sldId id="276" r:id="rId19"/>
    <p:sldId id="271" r:id="rId20"/>
    <p:sldId id="265" r:id="rId21"/>
    <p:sldId id="286" r:id="rId22"/>
    <p:sldId id="267" r:id="rId23"/>
  </p:sldIdLst>
  <p:sldSz cx="12192000" cy="6858000"/>
  <p:notesSz cx="6858000" cy="9144000"/>
  <p:embeddedFontLst>
    <p:embeddedFont>
      <p:font typeface="나눔스퀘어 Bold" panose="020B0600000101010101" pitchFamily="50" charset="-127"/>
      <p:bold r:id="rId24"/>
    </p:embeddedFont>
    <p:embeddedFont>
      <p:font typeface="나눔스퀘어 ExtraBold" panose="020B0600000101010101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203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orient="horz" pos="3770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5BCD"/>
    <a:srgbClr val="9148C8"/>
    <a:srgbClr val="57C6CF"/>
    <a:srgbClr val="363636"/>
    <a:srgbClr val="466398"/>
    <a:srgbClr val="D0E0D9"/>
    <a:srgbClr val="F6F9F7"/>
    <a:srgbClr val="B67840"/>
    <a:srgbClr val="DCBA9B"/>
    <a:srgbClr val="CE9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38" y="342"/>
      </p:cViewPr>
      <p:guideLst>
        <p:guide orient="horz" pos="2160"/>
        <p:guide pos="3840"/>
        <p:guide orient="horz" pos="3203"/>
        <p:guide orient="horz" pos="799"/>
        <p:guide orient="horz" pos="3770"/>
        <p:guide orient="horz" pos="13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5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1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7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5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8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2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0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0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7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6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8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9668E-6701-4295-90E3-12D022C7DF88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0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microsoft.com/office/2007/relationships/hdphoto" Target="../media/hdphoto1.wdp"/><Relationship Id="rId7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1268413"/>
            <a:ext cx="11265763" cy="5593078"/>
            <a:chOff x="-1" y="1268413"/>
            <a:chExt cx="11265763" cy="559307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50DC5BDC-BE17-4029-BFAB-18CC743381BB}"/>
                </a:ext>
              </a:extLst>
            </p:cNvPr>
            <p:cNvSpPr/>
            <p:nvPr/>
          </p:nvSpPr>
          <p:spPr>
            <a:xfrm>
              <a:off x="-1" y="1268413"/>
              <a:ext cx="11265763" cy="5589587"/>
            </a:xfrm>
            <a:custGeom>
              <a:avLst/>
              <a:gdLst>
                <a:gd name="connsiteX0" fmla="*/ 0 w 11265763"/>
                <a:gd name="connsiteY0" fmla="*/ 0 h 5589587"/>
                <a:gd name="connsiteX1" fmla="*/ 9886141 w 11265763"/>
                <a:gd name="connsiteY1" fmla="*/ 0 h 5589587"/>
                <a:gd name="connsiteX2" fmla="*/ 11265763 w 11265763"/>
                <a:gd name="connsiteY2" fmla="*/ 5589587 h 5589587"/>
                <a:gd name="connsiteX3" fmla="*/ 0 w 11265763"/>
                <a:gd name="connsiteY3" fmla="*/ 5589587 h 55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65763" h="5589587">
                  <a:moveTo>
                    <a:pt x="0" y="0"/>
                  </a:moveTo>
                  <a:lnTo>
                    <a:pt x="9886141" y="0"/>
                  </a:lnTo>
                  <a:lnTo>
                    <a:pt x="11265763" y="5589587"/>
                  </a:lnTo>
                  <a:lnTo>
                    <a:pt x="0" y="5589587"/>
                  </a:lnTo>
                  <a:close/>
                </a:path>
              </a:pathLst>
            </a:custGeom>
            <a:solidFill>
              <a:srgbClr val="57C6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	Guardian Tales </a:t>
              </a:r>
            </a:p>
            <a:p>
              <a:pPr algn="ctr"/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	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신규 캐릭터 기획</a:t>
              </a: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46C8F736-7EA6-4F0A-BE42-B6DE91125C63}"/>
                </a:ext>
              </a:extLst>
            </p:cNvPr>
            <p:cNvSpPr/>
            <p:nvPr/>
          </p:nvSpPr>
          <p:spPr>
            <a:xfrm flipH="1">
              <a:off x="9324973" y="1271904"/>
              <a:ext cx="1940789" cy="5589587"/>
            </a:xfrm>
            <a:prstGeom prst="parallelogram">
              <a:avLst>
                <a:gd name="adj" fmla="val 71440"/>
              </a:avLst>
            </a:prstGeom>
            <a:solidFill>
              <a:srgbClr val="A1DA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124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12C128-39A9-490F-9EB5-296C63BCAEDE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외형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2C5CE5-458B-4024-8742-ACE485FC199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334125" y="1638300"/>
            <a:ext cx="1592136" cy="138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AA4EC4-695F-49FE-A21F-44474D168912}"/>
              </a:ext>
            </a:extLst>
          </p:cNvPr>
          <p:cNvSpPr/>
          <p:nvPr/>
        </p:nvSpPr>
        <p:spPr>
          <a:xfrm>
            <a:off x="7926261" y="1372824"/>
            <a:ext cx="1903540" cy="80840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머리카락 한 올 없는 대머리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BEE687-87E8-4D84-A16C-09733312728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48575" y="3429000"/>
            <a:ext cx="1453124" cy="10192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E4B847-3ADA-47FD-BECE-37BA91B4F5E4}"/>
              </a:ext>
            </a:extLst>
          </p:cNvPr>
          <p:cNvSpPr/>
          <p:nvPr/>
        </p:nvSpPr>
        <p:spPr>
          <a:xfrm>
            <a:off x="9101699" y="4010202"/>
            <a:ext cx="1975876" cy="87612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손에 가볍게 쥘 수 있는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너클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816997" y="3232568"/>
            <a:ext cx="2202357" cy="15206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990795" y="4195951"/>
            <a:ext cx="2826202" cy="111447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선이 굵고 단단해 보이는 근육들과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온몸에 흉터들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356853C-6AD0-4047-8FC9-ED43E14B92D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0764" y="2250193"/>
            <a:ext cx="1270386" cy="343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39ED32-B15E-4064-97AE-63429A723FA7}"/>
              </a:ext>
            </a:extLst>
          </p:cNvPr>
          <p:cNvSpPr/>
          <p:nvPr/>
        </p:nvSpPr>
        <p:spPr>
          <a:xfrm>
            <a:off x="990795" y="1692954"/>
            <a:ext cx="3129969" cy="111447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왼팔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어깨에는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트라이벌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팔 전체는 나무가 팔을 휘감는 느낌의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287437" y="4904152"/>
            <a:ext cx="1328176" cy="883841"/>
          </a:xfrm>
          <a:prstGeom prst="rect">
            <a:avLst/>
          </a:prstGeom>
        </p:spPr>
      </p:pic>
      <p:pic>
        <p:nvPicPr>
          <p:cNvPr id="17" name="Picture 4" descr="발바닥 트라이벌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85" y="2857828"/>
            <a:ext cx="1049785" cy="10497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타투쉐어 타투 포스팅 &gt; 팔하박에 꽃타투 작업햇습니다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13" y="2857828"/>
            <a:ext cx="1049785" cy="104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D5C35F8-886B-494D-9E65-C9ACFE8C8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26"/>
          <a:stretch/>
        </p:blipFill>
        <p:spPr bwMode="auto">
          <a:xfrm>
            <a:off x="3880994" y="4800131"/>
            <a:ext cx="1140690" cy="100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터질듯한 근육, '대머리 근육남' 인터넷 화제 : 네모판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5"/>
          <a:stretch/>
        </p:blipFill>
        <p:spPr bwMode="auto">
          <a:xfrm>
            <a:off x="8152224" y="2250193"/>
            <a:ext cx="1490061" cy="142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75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EE6E23-AEAF-42C7-AFC4-BC9189647E99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외형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390900" y="3079693"/>
            <a:ext cx="2352675" cy="1238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850448" y="2539886"/>
            <a:ext cx="2540452" cy="107961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군데 군데 피와 먼지가 묻어 있는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전투복 하의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09026D1-EACA-4160-B496-E6DF5A64CAD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448427" y="4073980"/>
            <a:ext cx="2352673" cy="1386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F7EE2A-2B0D-4945-940C-439ACC000012}"/>
              </a:ext>
            </a:extLst>
          </p:cNvPr>
          <p:cNvSpPr/>
          <p:nvPr/>
        </p:nvSpPr>
        <p:spPr>
          <a:xfrm>
            <a:off x="8801100" y="3429000"/>
            <a:ext cx="2771775" cy="128995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신발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기본적으로 검정색 전투화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먼지가 묻어 있으며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끈이 느슨하게 풀려 있음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 descr="전투화끈/군화끈/신발끈 - 800원 | 택티컬아웃도어 넷피엑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16" y="4749864"/>
            <a:ext cx="1235012" cy="123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70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03C84D7-E16E-4A5D-A571-C056B6149E19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096000" y="2362836"/>
            <a:ext cx="6096000" cy="252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이별 그리고 이 세계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태어나자마자 버려져 전쟁터에서 자란 그는 전장이 집이었고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동료들이 가족이었다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가혹한 전장에서 살아남는 동료들은 극소수였고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극소수의 동료들 마저 반복되는 전장 속에서 죽어갔다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상황에 그는 정신적으로도 육체적으로도 지쳐 버렸다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완전히 지쳐버린 그는 적이 폭격을 가한다는 정보를 듣고도 피하지 않았다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곧 폭격이 가해졌고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폭격 속에서 동료들을 만나길 빌었지만 폭격이 끝났을 때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전혀 다른 세계에 떨어져 있었다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0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스토리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63B5D8-758F-4F64-ABC2-F4E2864B8D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3" r="16033"/>
          <a:stretch/>
        </p:blipFill>
        <p:spPr>
          <a:xfrm>
            <a:off x="1069012" y="2517112"/>
            <a:ext cx="3600000" cy="221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5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0B675DC-5B0D-492F-8A73-F4F1B1891D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스토리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5999" y="2484024"/>
            <a:ext cx="6096000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이름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그가 발견된 곳은 광기의 사막으로 마침 그 곳을 지나가던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마빈에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의해 구해졌다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마빈은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몇 번이나 그의 이름을 물어보았지만 그는 괴로운 표정을 지으며 나는 그저 죄인이라 말할 뿐이었다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한동안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마빈과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함께 행동하며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마빈이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소중한 것을 부수지 않기 위해 노력하는 것을 계속 지켜 보았다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그러면서 그는 깨달았다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이상 동료들을 잃지 않기 위해서 더 노력하겠다고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그동안 나는 나태 해서 지키지 못했다고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다짐을 잊지 않기 위해 그는 이 세계에서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슬로스라는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이름으로 살아가기로 결정한다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026" name="Picture 2" descr="스크랩] 의인은 일곱번 넘어져도 다시 일어나려니와 - 동영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07" y="2517845"/>
            <a:ext cx="3319916" cy="22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5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3FBF39-82E0-4493-90A9-389E04DC2ACD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</a:t>
            </a:r>
            <a:r>
              <a:rPr lang="ko-KR" altLang="en-US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스테이터스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4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수치는 기존 유니크 탱커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기준으로 하되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방어력의 비율은 크레이그를 참고하여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버프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시너지와 컨셉을 살려 파티 버프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0FECD6-400D-4C4E-9254-7E246C1B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보유 능력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180825" y="1998804"/>
            <a:ext cx="1852301" cy="1514476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918888" y="1720197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180824" y="3757121"/>
            <a:ext cx="1852301" cy="762987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8888" y="342041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659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5BD420-B240-4082-88FD-6F5A880D06E5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착용 가능 장비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높지만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수치가 함께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붙는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착용하여 탱커에게 더욱 힘을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 수 있도록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4.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 공격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공격은 공격 시 마다 앞으로 전진하여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 범위 안으로 들어올 수 있게 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탱커의 필수 스킬인 범위 도발을 주어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다수의 적을 도발하여 아군의 피해를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덜어줄 수 있게 구성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전투의 함성 스킬의 범위는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4x4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이며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장착 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증가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BEC2FB-2B3F-4C2E-9C0B-C8E700450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보유 능력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8092176" y="2097088"/>
            <a:ext cx="2984500" cy="620373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906437" y="185316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2748942"/>
            <a:ext cx="2984500" cy="58446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246831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2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516E27-68A5-4D49-8EDD-9330530DA12C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5.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지속성 캐릭터와의 연계기가 이어지기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쉽게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6.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능력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팀원을 지키려는 스토리에 알맞게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살아있는 팀원의 수에 비례하여 방어력을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 시켜 더 오래 버틸 수 있게 설계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E9EA1E6-928E-4D54-A6A6-6BDC3C7D0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보유 능력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3357911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308109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092176" y="4281836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06438" y="4005020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897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4CA636-BBF2-4F30-91C4-962B546E59B3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 종류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무기에는 잘 붙지 않는 옵션인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감소가 탱커에게는 잘 어울리는 옵션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이기 때문에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건틀렛으로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 옵션을 최소화 하고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강인함에 관련된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옵션을 극대화 하여 탱커에 알맞게끔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효과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탱커들과 똑같은 범위의 도발을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강화 시켜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탱커로서 입지를 다질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2EAF7E-9FDB-4544-918C-9C7C74549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9040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전용 무기</a:t>
            </a: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43F6C39A-192D-4988-8E15-9505468215A3}"/>
              </a:ext>
            </a:extLst>
          </p:cNvPr>
          <p:cNvSpPr/>
          <p:nvPr/>
        </p:nvSpPr>
        <p:spPr>
          <a:xfrm>
            <a:off x="6718301" y="2139950"/>
            <a:ext cx="520700" cy="276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6F7126-97BD-43B7-A834-9A3C4664949E}"/>
              </a:ext>
            </a:extLst>
          </p:cNvPr>
          <p:cNvSpPr/>
          <p:nvPr/>
        </p:nvSpPr>
        <p:spPr>
          <a:xfrm>
            <a:off x="6477579" y="183767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D280C586-D5AD-4D03-87B1-6C37E1DC09E2}"/>
              </a:ext>
            </a:extLst>
          </p:cNvPr>
          <p:cNvSpPr/>
          <p:nvPr/>
        </p:nvSpPr>
        <p:spPr>
          <a:xfrm>
            <a:off x="6197600" y="2432050"/>
            <a:ext cx="2435859" cy="125603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B01E0F-EB6B-4CF7-B474-D755269108DB}"/>
              </a:ext>
            </a:extLst>
          </p:cNvPr>
          <p:cNvSpPr/>
          <p:nvPr/>
        </p:nvSpPr>
        <p:spPr>
          <a:xfrm>
            <a:off x="5956908" y="222345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3834F612-B75C-4C04-9C05-3E8132C929D7}"/>
              </a:ext>
            </a:extLst>
          </p:cNvPr>
          <p:cNvSpPr/>
          <p:nvPr/>
        </p:nvSpPr>
        <p:spPr>
          <a:xfrm>
            <a:off x="6197600" y="3703956"/>
            <a:ext cx="2435859" cy="525144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546185-B927-4B92-8BA9-D488FAD8D665}"/>
              </a:ext>
            </a:extLst>
          </p:cNvPr>
          <p:cNvSpPr/>
          <p:nvPr/>
        </p:nvSpPr>
        <p:spPr>
          <a:xfrm>
            <a:off x="5956907" y="348742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361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4. 5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초월 시 부가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얻는 옵션을 방어력으로 설정하여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하며 더 단단한 탱커로 발돋움 가능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5.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보조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기술 충전 옵션을 주어 짧은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스킬을 더 자주 사용하게 만들어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근접한 적의 공격을 자주 끊을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A36EC5-1DF5-47C7-B67B-5C44D60A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9040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전용 무기</a:t>
            </a:r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FBDB60E3-244F-446B-8E51-CFD584F585DE}"/>
              </a:ext>
            </a:extLst>
          </p:cNvPr>
          <p:cNvSpPr/>
          <p:nvPr/>
        </p:nvSpPr>
        <p:spPr>
          <a:xfrm>
            <a:off x="6207947" y="4223542"/>
            <a:ext cx="2435859" cy="28416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95F982-4D1F-4674-9E50-C721329A9450}"/>
              </a:ext>
            </a:extLst>
          </p:cNvPr>
          <p:cNvSpPr/>
          <p:nvPr/>
        </p:nvSpPr>
        <p:spPr>
          <a:xfrm>
            <a:off x="5979291" y="394044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E39D5AAA-0B30-4B7F-ABC6-84F2256B2583}"/>
              </a:ext>
            </a:extLst>
          </p:cNvPr>
          <p:cNvSpPr/>
          <p:nvPr/>
        </p:nvSpPr>
        <p:spPr>
          <a:xfrm>
            <a:off x="6197601" y="4601837"/>
            <a:ext cx="2446206" cy="37147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908E3A-9881-4FAC-AFB0-21727317D017}"/>
              </a:ext>
            </a:extLst>
          </p:cNvPr>
          <p:cNvSpPr/>
          <p:nvPr/>
        </p:nvSpPr>
        <p:spPr>
          <a:xfrm>
            <a:off x="5984054" y="438530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592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공격 모션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오른손 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대상에게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스탭을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내딛으며 빠르게 공격하는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2.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왼손 스트레이트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제자리에 멈춰 공격 대상에게 공격하는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766250" y="1351191"/>
            <a:ext cx="6659499" cy="2981176"/>
            <a:chOff x="2428756" y="2035219"/>
            <a:chExt cx="4714994" cy="2085976"/>
          </a:xfrm>
        </p:grpSpPr>
        <p:pic>
          <p:nvPicPr>
            <p:cNvPr id="3074" name="Picture 2" descr="https://upload.wikimedia.org/wikipedia/commons/thumb/f/f5/Jab4.jpg/220px-Jab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756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upload.wikimedia.org/wikipedia/commons/thumb/3/3c/Bloc_%C3%A9paule1.jpg/220px-Bloc_%C3%A9paule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0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타원 7"/>
          <p:cNvSpPr/>
          <p:nvPr/>
        </p:nvSpPr>
        <p:spPr>
          <a:xfrm>
            <a:off x="6280308" y="108267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580512" y="108267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5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B7E1510-2AE8-4E2D-BF68-0789DA47A682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91F65-E84C-4747-80CD-7440D3EDD56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유니크 영웅 풀 분석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339694"/>
              </p:ext>
            </p:extLst>
          </p:nvPr>
        </p:nvGraphicFramePr>
        <p:xfrm>
          <a:off x="2076991" y="1268413"/>
          <a:ext cx="8038017" cy="345019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93113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826674788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872630068"/>
                    </a:ext>
                  </a:extLst>
                </a:gridCol>
              </a:tblGrid>
              <a:tr h="49288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en-US" altLang="ko-KR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7"/>
            <a:ext cx="12192000" cy="131252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표로 보아 화 속성과 지 속성의 포지션 밸런스가 가장 맞지 않는 것을 확인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7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스킬 공격 모션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오른팔을 아래에서 위로 크게 휘둘러 적을 가격하는 모션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pic>
        <p:nvPicPr>
          <p:cNvPr id="2050" name="Picture 2" descr="https://assets.clip-studio.com/en-us/description/1824475/img/50e1e4c9b4-d348-74bf-578f-42ea4fc8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31" y="1268413"/>
            <a:ext cx="4435538" cy="297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14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0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 공격 모션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떠있는 적을 왼손으로 다시 쳐 올린 후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내려찍으며 착지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착지와 함께 다운 상태로 전환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07AC4-A804-40BB-99D6-8F9BC9CA0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078" y="1272983"/>
            <a:ext cx="6229844" cy="29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66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무기와 함께 사용 시 타 탱커들보다 넓은 범위를 도발하여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아군 원거리 딜러에게는 자유로운 공격을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적의 공격은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슬로스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방어력을 기반으로 버티며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콜로세움과 같은 비동기 </a:t>
            </a: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PVP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큰 효과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낼 수 있음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r"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상대방이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슬로스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 하는 방어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덱이라면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루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비슈바크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같이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적의 후방으로 빠르게 침입하여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공격하는 형태의 영웅을 사용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마지막에 혼자 남은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슬로스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제거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총평</a:t>
            </a:r>
          </a:p>
        </p:txBody>
      </p:sp>
      <p:pic>
        <p:nvPicPr>
          <p:cNvPr id="4098" name="Picture 2" descr="강철의 연금술사 - 알렉스 루이 암스트롱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61" y="1682751"/>
            <a:ext cx="5183716" cy="388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572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7"/>
            <a:ext cx="12192000" cy="131252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최근 신규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캐릭터의 출시 속성 패턴 분석해 보았을 때 속성 별 부족한 포지션을 추가 중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2DF311-4F95-4701-BB45-7F2BB532E236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802DF-13D7-4FF0-9667-D4677025A7B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업데이트 순서 분석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B2D6EC-D6A2-4279-8C66-A6801AE90BB4}"/>
              </a:ext>
            </a:extLst>
          </p:cNvPr>
          <p:cNvGrpSpPr/>
          <p:nvPr/>
        </p:nvGrpSpPr>
        <p:grpSpPr>
          <a:xfrm>
            <a:off x="1276350" y="2610200"/>
            <a:ext cx="9639300" cy="1242282"/>
            <a:chOff x="1285875" y="2434681"/>
            <a:chExt cx="9639300" cy="124228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D824E0-B956-42E8-B01B-20709DB6397F}"/>
                </a:ext>
              </a:extLst>
            </p:cNvPr>
            <p:cNvGrpSpPr/>
            <p:nvPr/>
          </p:nvGrpSpPr>
          <p:grpSpPr>
            <a:xfrm>
              <a:off x="1285875" y="2434681"/>
              <a:ext cx="9639300" cy="313508"/>
              <a:chOff x="1285875" y="2434681"/>
              <a:chExt cx="9639300" cy="313508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1285875" y="2591435"/>
                <a:ext cx="9639300" cy="0"/>
              </a:xfrm>
              <a:prstGeom prst="line">
                <a:avLst/>
              </a:prstGeom>
              <a:ln w="190500" cap="rnd">
                <a:solidFill>
                  <a:srgbClr val="D0E0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타원 9"/>
              <p:cNvSpPr/>
              <p:nvPr/>
            </p:nvSpPr>
            <p:spPr>
              <a:xfrm>
                <a:off x="2377559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159653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594321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7726777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951542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767563" y="2876712"/>
              <a:ext cx="1533498" cy="800251"/>
              <a:chOff x="1853288" y="3130134"/>
              <a:chExt cx="1533498" cy="80025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C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광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가브리엘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1/14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3549658" y="2876712"/>
              <a:ext cx="1533498" cy="800251"/>
              <a:chOff x="1853288" y="3130134"/>
              <a:chExt cx="1533498" cy="800251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전사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린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1/28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333220" y="2876712"/>
              <a:ext cx="1533498" cy="800251"/>
              <a:chOff x="1853288" y="3130134"/>
              <a:chExt cx="1533498" cy="80025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무 속성 원거리 딜러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미래 기사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2/10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7116782" y="2876712"/>
              <a:ext cx="1533498" cy="800251"/>
              <a:chOff x="1853288" y="3130134"/>
              <a:chExt cx="1533498" cy="80025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수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베로니카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2/26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8905430" y="2878719"/>
              <a:ext cx="1533498" cy="796237"/>
              <a:chOff x="1853288" y="3130134"/>
              <a:chExt cx="1533498" cy="796237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853288" y="3350900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9C5BC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녹시아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3/11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6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탱커를 포지션으로 나누어 보았을 때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 포지션은 부족함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	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탱커가 출시 된다면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덱에서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기용이 많이 될 것으로 예상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4635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1231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14260" y="3806430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힐러형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탱커 군 분석</a:t>
            </a:r>
          </a:p>
        </p:txBody>
      </p:sp>
      <p:pic>
        <p:nvPicPr>
          <p:cNvPr id="5122" name="Picture 2" descr="이미지 자세히보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911" y="1509021"/>
            <a:ext cx="2250177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t1.daumcdn.net/cfile/cafe/9939143E5FA252F2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793" y="1509021"/>
            <a:ext cx="2327256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t1.daumcdn.net/cfile/cafe/9954034C5EFE92C6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277" y="1371009"/>
            <a:ext cx="1869504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영웅이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12/3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출시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되었으나 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12/17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출시된 상대적으로 성능이 낮은 영웅보다 매출의 상승 폭이 적음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017" y="1468234"/>
            <a:ext cx="8071965" cy="295972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676650" y="2368550"/>
            <a:ext cx="4826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 rot="1148042">
            <a:off x="6775450" y="2556668"/>
            <a:ext cx="520700" cy="101203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11131" y="2183884"/>
            <a:ext cx="1003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강력한 신규 영웅 출시 </a:t>
            </a:r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34150" y="2313872"/>
            <a:ext cx="1003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상대적으로 성능이 낮은</a:t>
            </a:r>
            <a:endParaRPr lang="en-US" altLang="ko-KR" sz="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영웅 출시 </a:t>
            </a:r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14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pic>
        <p:nvPicPr>
          <p:cNvPr id="1026" name="Picture 2" descr="C4CEC1A4-E576-49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9" y="1268414"/>
            <a:ext cx="2141241" cy="354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가테루일러스트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1"/>
          <a:stretch/>
        </p:blipFill>
        <p:spPr bwMode="auto">
          <a:xfrm>
            <a:off x="7548266" y="1269206"/>
            <a:ext cx="2142566" cy="35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근거리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 중 가장 단단하고 강력하여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콜로세움과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컨텐츠에서 원거리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딜러에게</a:t>
            </a:r>
            <a:endParaRPr lang="en-US" altLang="ko-KR" sz="12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    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필수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캐릭터로 꼽히는 캐릭터 이지만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	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파고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들어 공격이 가능하지만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짧은 사거리와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    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추가된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단편집으로도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		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기술의 영향으로 사용처가 넓지는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않으나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     </a:t>
            </a:r>
            <a:r>
              <a:rPr lang="ko-KR" altLang="en-US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플레이어와 </a:t>
            </a:r>
            <a:r>
              <a:rPr lang="ko-KR" altLang="en-US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합류 하게 된 계기가 납득이 되지 </a:t>
            </a:r>
            <a:r>
              <a:rPr lang="ko-KR" altLang="en-US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않는다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평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</a:t>
            </a:r>
            <a:r>
              <a:rPr lang="ko-KR" altLang="en-US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</a:t>
            </a:r>
            <a:r>
              <a:rPr lang="ko-KR" altLang="en-US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추가된 외전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감동을 받았다는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</a:t>
            </a:r>
            <a:endParaRPr lang="ko-KR" altLang="en-US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077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0" y="2512628"/>
            <a:ext cx="12192000" cy="257213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월의 데이터를 분석 해 보았을 때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개연성 있는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스토리가 같이 추가된 캐릭터의 매출 상승 폭이 더 큼</a:t>
            </a:r>
            <a:endParaRPr lang="en-US" altLang="ko-KR" sz="20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신규 캐릭터 출시 시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개연성 있는 스토리를 같이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출시하여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유저의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니즈 충족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84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72" y="1468235"/>
            <a:ext cx="5205779" cy="29597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76" name="Picture 4" descr="Imat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630" y="1468234"/>
            <a:ext cx="3905598" cy="29597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EB7EA2-24C3-436B-AAB5-82C2546290E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A022F-1E32-4CA0-AFB5-9913C7C5063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외형 모티브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C955CA-8063-4D72-B9B6-CAF87FA976EC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강철의 연금술사에 나오는 알렉스 루이 암스트롱의 남성미 넘치는 근육질의 외형과 무기를 차용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77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69E7B9D-5D5E-4F45-BAB8-9640801302ED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자신의 동료를 지키기 위해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무모할 정도로 모든 것을 포기 할 수 있는 성격 차용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5A8FF6-AA21-4BA8-8F89-1FE77AC6D819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A30C3-C731-4072-B98F-038B75791591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성격 모티브</a:t>
            </a:r>
          </a:p>
        </p:txBody>
      </p:sp>
      <p:pic>
        <p:nvPicPr>
          <p:cNvPr id="8" name="Picture 2" descr="완전호로화 쿠로사키 이치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336" y="1468234"/>
            <a:ext cx="4567327" cy="29401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94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2052</TotalTime>
  <Words>521</Words>
  <Application>Microsoft Office PowerPoint</Application>
  <PresentationFormat>와이드스크린</PresentationFormat>
  <Paragraphs>255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Atents</cp:lastModifiedBy>
  <cp:revision>502</cp:revision>
  <cp:lastPrinted>2021-04-09T03:04:02Z</cp:lastPrinted>
  <dcterms:created xsi:type="dcterms:W3CDTF">2021-03-29T02:11:06Z</dcterms:created>
  <dcterms:modified xsi:type="dcterms:W3CDTF">2021-04-09T03:20:27Z</dcterms:modified>
</cp:coreProperties>
</file>